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13"/>
  </p:notesMasterIdLst>
  <p:handoutMasterIdLst>
    <p:handoutMasterId r:id="rId14"/>
  </p:handoutMasterIdLst>
  <p:sldIdLst>
    <p:sldId id="257" r:id="rId5"/>
    <p:sldId id="272" r:id="rId6"/>
    <p:sldId id="266" r:id="rId7"/>
    <p:sldId id="275" r:id="rId8"/>
    <p:sldId id="276" r:id="rId9"/>
    <p:sldId id="277" r:id="rId10"/>
    <p:sldId id="278" r:id="rId11"/>
    <p:sldId id="27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BB6249-F977-FAE4-CE0E-12FC6E775CA4}" v="245" dt="2022-12-12T05:56:17.830"/>
    <p1510:client id="{729CB27F-AF42-4D0A-B8EA-10D4052DA0E3}" v="5" dt="2022-12-14T21:23:23.440"/>
    <p1510:client id="{8A931A7D-5911-4902-B571-AC2D7DD8C33A}" v="49" dt="2022-12-16T16:51:26.308"/>
    <p1510:client id="{C6976BED-5AFC-424E-9F64-8C3314A8D105}" v="186" dt="2022-12-12T05:23:49.5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22"/>
    <p:restoredTop sz="94628"/>
  </p:normalViewPr>
  <p:slideViewPr>
    <p:cSldViewPr snapToGrid="0" snapToObjects="1">
      <p:cViewPr>
        <p:scale>
          <a:sx n="100" d="100"/>
          <a:sy n="100" d="100"/>
        </p:scale>
        <p:origin x="-595" y="-360"/>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939FE9-0B2E-4997-BA24-44FF9669B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0AE1028-7A43-40A3-A2EC-124FFB073D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3D3C9-ED3E-4430-A8CA-03711A676035}" type="datetimeFigureOut">
              <a:rPr lang="en-US" smtClean="0"/>
              <a:t>12/16/2022</a:t>
            </a:fld>
            <a:endParaRPr lang="en-US" dirty="0"/>
          </a:p>
        </p:txBody>
      </p:sp>
      <p:sp>
        <p:nvSpPr>
          <p:cNvPr id="4" name="Footer Placeholder 3">
            <a:extLst>
              <a:ext uri="{FF2B5EF4-FFF2-40B4-BE49-F238E27FC236}">
                <a16:creationId xmlns:a16="http://schemas.microsoft.com/office/drawing/2014/main" id="{8ACACB66-3B0A-415A-9449-9278044DA5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B7EC22-6F70-469D-B720-84BF796C51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4CC5C-2831-4FAC-8076-6410B257E0B7}" type="slidenum">
              <a:rPr lang="en-US" smtClean="0"/>
              <a:t>‹#›</a:t>
            </a:fld>
            <a:endParaRPr lang="en-US" dirty="0"/>
          </a:p>
        </p:txBody>
      </p:sp>
    </p:spTree>
    <p:extLst>
      <p:ext uri="{BB962C8B-B14F-4D97-AF65-F5344CB8AC3E}">
        <p14:creationId xmlns:p14="http://schemas.microsoft.com/office/powerpoint/2010/main" val="950983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67E2B-6215-4DB6-B113-75ACD1123374}" type="datetimeFigureOut">
              <a:rPr lang="en-US" smtClean="0"/>
              <a:t>12/16/2022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8106-034A-47C1-ADA6-0A1F9E0E7474}" type="slidenum">
              <a:rPr lang="en-US" smtClean="0"/>
              <a:t>‹#›</a:t>
            </a:fld>
            <a:endParaRPr lang="en-US" dirty="0"/>
          </a:p>
        </p:txBody>
      </p:sp>
    </p:spTree>
    <p:extLst>
      <p:ext uri="{BB962C8B-B14F-4D97-AF65-F5344CB8AC3E}">
        <p14:creationId xmlns:p14="http://schemas.microsoft.com/office/powerpoint/2010/main" val="28807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a:t>
            </a:fld>
            <a:endParaRPr lang="en-US" dirty="0"/>
          </a:p>
        </p:txBody>
      </p:sp>
    </p:spTree>
    <p:extLst>
      <p:ext uri="{BB962C8B-B14F-4D97-AF65-F5344CB8AC3E}">
        <p14:creationId xmlns:p14="http://schemas.microsoft.com/office/powerpoint/2010/main" val="30958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2</a:t>
            </a:fld>
            <a:endParaRPr lang="en-US" dirty="0"/>
          </a:p>
        </p:txBody>
      </p:sp>
    </p:spTree>
    <p:extLst>
      <p:ext uri="{BB962C8B-B14F-4D97-AF65-F5344CB8AC3E}">
        <p14:creationId xmlns:p14="http://schemas.microsoft.com/office/powerpoint/2010/main" val="3673068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3</a:t>
            </a:fld>
            <a:endParaRPr lang="en-US" dirty="0"/>
          </a:p>
        </p:txBody>
      </p:sp>
    </p:spTree>
    <p:extLst>
      <p:ext uri="{BB962C8B-B14F-4D97-AF65-F5344CB8AC3E}">
        <p14:creationId xmlns:p14="http://schemas.microsoft.com/office/powerpoint/2010/main" val="2805886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4</a:t>
            </a:fld>
            <a:endParaRPr lang="en-US" dirty="0"/>
          </a:p>
        </p:txBody>
      </p:sp>
    </p:spTree>
    <p:extLst>
      <p:ext uri="{BB962C8B-B14F-4D97-AF65-F5344CB8AC3E}">
        <p14:creationId xmlns:p14="http://schemas.microsoft.com/office/powerpoint/2010/main" val="3978861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8</a:t>
            </a:fld>
            <a:endParaRPr lang="en-US" dirty="0"/>
          </a:p>
        </p:txBody>
      </p:sp>
    </p:spTree>
    <p:extLst>
      <p:ext uri="{BB962C8B-B14F-4D97-AF65-F5344CB8AC3E}">
        <p14:creationId xmlns:p14="http://schemas.microsoft.com/office/powerpoint/2010/main" val="49740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12/16/2022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12/16/2022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12/16/2022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12/16/2022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12/16/2022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12/16/2022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12/16/2022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12/16/2022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5" name="Rectangle 38">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46" name="Rectangle 40">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6298010" y="4333009"/>
            <a:ext cx="5268177" cy="942237"/>
          </a:xfrm>
        </p:spPr>
        <p:txBody>
          <a:bodyPr>
            <a:normAutofit/>
          </a:bodyPr>
          <a:lstStyle/>
          <a:p>
            <a:pPr algn="l"/>
            <a:r>
              <a:rPr lang="en-US" sz="3200" dirty="0">
                <a:solidFill>
                  <a:srgbClr val="FFFFFF"/>
                </a:solidFill>
                <a:latin typeface="Arial"/>
                <a:cs typeface="Arial"/>
              </a:rPr>
              <a:t>OUTLAND ADVENTURES</a:t>
            </a: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6377385" y="5311246"/>
            <a:ext cx="5268177" cy="639866"/>
          </a:xfrm>
        </p:spPr>
        <p:txBody>
          <a:bodyPr vert="horz" lIns="91440" tIns="45720" rIns="91440" bIns="45720" rtlCol="0" anchor="t">
            <a:normAutofit/>
          </a:bodyPr>
          <a:lstStyle/>
          <a:p>
            <a:pPr algn="l">
              <a:lnSpc>
                <a:spcPct val="102000"/>
              </a:lnSpc>
              <a:spcAft>
                <a:spcPts val="600"/>
              </a:spcAft>
            </a:pPr>
            <a:r>
              <a:rPr lang="en-US" sz="900" dirty="0">
                <a:solidFill>
                  <a:schemeClr val="bg1"/>
                </a:solidFill>
                <a:latin typeface="Arial"/>
                <a:cs typeface="Arial"/>
              </a:rPr>
              <a:t>Group 3: </a:t>
            </a:r>
            <a:r>
              <a:rPr lang="en-US" sz="900" dirty="0">
                <a:solidFill>
                  <a:schemeClr val="bg1"/>
                </a:solidFill>
                <a:latin typeface="Arial"/>
                <a:ea typeface="+mn-lt"/>
                <a:cs typeface="+mn-lt"/>
              </a:rPr>
              <a:t>Bryce Kellas (Captain), Charlene Centeno, James Beck, Andrew McCloud</a:t>
            </a:r>
            <a:endParaRPr lang="en-US" dirty="0">
              <a:solidFill>
                <a:schemeClr val="bg1"/>
              </a:solidFill>
              <a:latin typeface="Arial"/>
            </a:endParaRPr>
          </a:p>
          <a:p>
            <a:pPr algn="l">
              <a:lnSpc>
                <a:spcPct val="102000"/>
              </a:lnSpc>
              <a:spcAft>
                <a:spcPts val="600"/>
              </a:spcAft>
            </a:pPr>
            <a:endParaRPr lang="en-US" sz="900" dirty="0">
              <a:solidFill>
                <a:schemeClr val="bg1"/>
              </a:solidFill>
            </a:endParaRPr>
          </a:p>
        </p:txBody>
      </p:sp>
      <p:sp>
        <p:nvSpPr>
          <p:cNvPr id="47" name="Freeform: Shape 42">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Tree>
    <p:extLst>
      <p:ext uri="{BB962C8B-B14F-4D97-AF65-F5344CB8AC3E}">
        <p14:creationId xmlns:p14="http://schemas.microsoft.com/office/powerpoint/2010/main" val="1546580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9DB74EB-2A7D-443D-B969-8BF48F993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8252340" y="639704"/>
            <a:ext cx="3575579" cy="5577840"/>
          </a:xfrm>
        </p:spPr>
        <p:txBody>
          <a:bodyPr anchor="ctr">
            <a:normAutofit/>
          </a:bodyPr>
          <a:lstStyle/>
          <a:p>
            <a:r>
              <a:rPr lang="en-US" sz="3600" dirty="0">
                <a:latin typeface="Arial"/>
                <a:cs typeface="Arial"/>
              </a:rPr>
              <a:t>Case</a:t>
            </a:r>
            <a:br>
              <a:rPr lang="en-US" sz="3600" dirty="0">
                <a:latin typeface="Arial"/>
              </a:rPr>
            </a:br>
            <a:r>
              <a:rPr lang="en-US" sz="3600" dirty="0">
                <a:latin typeface="Arial"/>
                <a:cs typeface="Arial"/>
              </a:rPr>
              <a:t>Study:</a:t>
            </a:r>
            <a:br>
              <a:rPr lang="en-US" sz="3600" dirty="0">
                <a:latin typeface="Arial"/>
              </a:rPr>
            </a:br>
            <a:r>
              <a:rPr lang="en-US" sz="3600" dirty="0">
                <a:latin typeface="Arial"/>
                <a:cs typeface="Arial"/>
              </a:rPr>
              <a:t>OUTLAND</a:t>
            </a:r>
            <a:br>
              <a:rPr lang="en-US" sz="3600" dirty="0">
                <a:latin typeface="Arial"/>
              </a:rPr>
            </a:br>
            <a:r>
              <a:rPr lang="en-US" sz="3600" dirty="0">
                <a:latin typeface="Arial"/>
                <a:cs typeface="Arial"/>
              </a:rPr>
              <a:t>ADVENTURES</a:t>
            </a:r>
            <a:br>
              <a:rPr lang="en-US" dirty="0"/>
            </a:br>
            <a:br>
              <a:rPr lang="en-US" dirty="0"/>
            </a:br>
            <a:endParaRPr lang="en-US"/>
          </a:p>
        </p:txBody>
      </p:sp>
      <p:sp>
        <p:nvSpPr>
          <p:cNvPr id="20" name="Rectangle 19">
            <a:extLst>
              <a:ext uri="{FF2B5EF4-FFF2-40B4-BE49-F238E27FC236}">
                <a16:creationId xmlns:a16="http://schemas.microsoft.com/office/drawing/2014/main" id="{19036E77-5F7B-494E-A117-FEA947B35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FD034670-89C9-35FC-14F5-EAC67CEBFD96}"/>
              </a:ext>
            </a:extLst>
          </p:cNvPr>
          <p:cNvSpPr>
            <a:spLocks noGrp="1"/>
          </p:cNvSpPr>
          <p:nvPr>
            <p:ph idx="1"/>
          </p:nvPr>
        </p:nvSpPr>
        <p:spPr>
          <a:xfrm>
            <a:off x="843600" y="1602000"/>
            <a:ext cx="5857200" cy="4061400"/>
          </a:xfrm>
        </p:spPr>
        <p:txBody>
          <a:bodyPr vert="horz" lIns="91440" tIns="45720" rIns="91440" bIns="45720" rtlCol="0" anchor="t">
            <a:normAutofit/>
          </a:bodyPr>
          <a:lstStyle/>
          <a:p>
            <a:pPr marL="383540" indent="-383540"/>
            <a:r>
              <a:rPr lang="en-US" dirty="0">
                <a:latin typeface="Arial"/>
                <a:ea typeface="+mn-lt"/>
                <a:cs typeface="+mn-lt"/>
              </a:rPr>
              <a:t>Outland Adventures is a company that caters to people who enjoy camping and hiking in far off places. The goal of the company is to arrange guided trips and provide equipment when needed. With this company, they needed to optimize the organization. In order for this to happen, the owners needed to know if they have enough customers that buy equipment in order for them to keep equipment sales, if there are any locations that they conduct treks that have a declining trend in bookings and if any of their inventory is over 5 years old. </a:t>
            </a:r>
            <a:endParaRPr lang="en-US" dirty="0">
              <a:latin typeface="Arial"/>
            </a:endParaRPr>
          </a:p>
          <a:p>
            <a:pPr lvl="1" indent="-383540"/>
            <a:endParaRPr lang="en-US" i="0" dirty="0"/>
          </a:p>
        </p:txBody>
      </p:sp>
    </p:spTree>
    <p:extLst>
      <p:ext uri="{BB962C8B-B14F-4D97-AF65-F5344CB8AC3E}">
        <p14:creationId xmlns:p14="http://schemas.microsoft.com/office/powerpoint/2010/main" val="374513655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n looking at snow capped mountains">
            <a:extLst>
              <a:ext uri="{FF2B5EF4-FFF2-40B4-BE49-F238E27FC236}">
                <a16:creationId xmlns:a16="http://schemas.microsoft.com/office/drawing/2014/main" id="{CB65CD91-F5B7-D446-9C8C-8E7FD1C4D4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2" r="-1" b="-1"/>
          <a:stretch/>
        </p:blipFill>
        <p:spPr>
          <a:xfrm>
            <a:off x="4599773" y="10"/>
            <a:ext cx="7592227" cy="6857614"/>
          </a:xfrm>
          <a:prstGeom prst="rect">
            <a:avLst/>
          </a:prstGeom>
        </p:spPr>
      </p:pic>
      <p:sp>
        <p:nvSpPr>
          <p:cNvPr id="22" name="Rectangle 21">
            <a:extLst>
              <a:ext uri="{FF2B5EF4-FFF2-40B4-BE49-F238E27FC236}">
                <a16:creationId xmlns:a16="http://schemas.microsoft.com/office/drawing/2014/main" id="{6D043292-708B-4F69-AE72-8FB56C6E8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5053199" y="2098675"/>
            <a:ext cx="6176776" cy="1485900"/>
          </a:xfrm>
        </p:spPr>
        <p:txBody>
          <a:bodyPr>
            <a:normAutofit/>
          </a:bodyPr>
          <a:lstStyle/>
          <a:p>
            <a:r>
              <a:rPr lang="en-US" dirty="0">
                <a:latin typeface="Arial"/>
                <a:cs typeface="Arial"/>
              </a:rPr>
              <a:t>ERD</a:t>
            </a:r>
          </a:p>
        </p:txBody>
      </p:sp>
      <p:pic>
        <p:nvPicPr>
          <p:cNvPr id="8" name="Picture 7" descr="Person carrying rolling luggage">
            <a:extLst>
              <a:ext uri="{FF2B5EF4-FFF2-40B4-BE49-F238E27FC236}">
                <a16:creationId xmlns:a16="http://schemas.microsoft.com/office/drawing/2014/main" id="{3E07AA5F-8072-9541-85CB-0C9A4C1EBCD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47" b="-2"/>
          <a:stretch/>
        </p:blipFill>
        <p:spPr>
          <a:xfrm>
            <a:off x="20" y="10"/>
            <a:ext cx="4379956" cy="3428990"/>
          </a:xfrm>
          <a:prstGeom prst="rect">
            <a:avLst/>
          </a:prstGeom>
        </p:spPr>
      </p:pic>
      <p:pic>
        <p:nvPicPr>
          <p:cNvPr id="4" name="Picture 3" descr="Woman looking at mountains">
            <a:extLst>
              <a:ext uri="{FF2B5EF4-FFF2-40B4-BE49-F238E27FC236}">
                <a16:creationId xmlns:a16="http://schemas.microsoft.com/office/drawing/2014/main" id="{2A8AB22A-14EA-F842-BE52-8E0EC555C53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23" r="2" b="2"/>
          <a:stretch/>
        </p:blipFill>
        <p:spPr>
          <a:xfrm>
            <a:off x="20" y="3429000"/>
            <a:ext cx="4373525" cy="3429000"/>
          </a:xfrm>
          <a:prstGeom prst="rect">
            <a:avLst/>
          </a:prstGeom>
        </p:spPr>
      </p:pic>
      <p:sp>
        <p:nvSpPr>
          <p:cNvPr id="24" name="Rectangle 23">
            <a:extLst>
              <a:ext uri="{FF2B5EF4-FFF2-40B4-BE49-F238E27FC236}">
                <a16:creationId xmlns:a16="http://schemas.microsoft.com/office/drawing/2014/main" id="{9F01DDB9-C75C-44C2-9331-356EAF9C0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14700"/>
            <a:ext cx="4373545"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2C017B3-7B7A-4C5A-A3E9-09EC1428B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24" descr="Diagram&#10;&#10;Description automatically generated">
            <a:extLst>
              <a:ext uri="{FF2B5EF4-FFF2-40B4-BE49-F238E27FC236}">
                <a16:creationId xmlns:a16="http://schemas.microsoft.com/office/drawing/2014/main" id="{C2CF40A5-4159-3D1F-5473-72938B72223E}"/>
              </a:ext>
            </a:extLst>
          </p:cNvPr>
          <p:cNvPicPr>
            <a:picLocks noGrp="1" noChangeAspect="1"/>
          </p:cNvPicPr>
          <p:nvPr>
            <p:ph idx="1"/>
          </p:nvPr>
        </p:nvPicPr>
        <p:blipFill>
          <a:blip r:embed="rId6"/>
          <a:stretch>
            <a:fillRect/>
          </a:stretch>
        </p:blipFill>
        <p:spPr>
          <a:xfrm>
            <a:off x="6959115" y="816875"/>
            <a:ext cx="4059546" cy="5229650"/>
          </a:xfrm>
        </p:spPr>
      </p:pic>
    </p:spTree>
    <p:extLst>
      <p:ext uri="{BB962C8B-B14F-4D97-AF65-F5344CB8AC3E}">
        <p14:creationId xmlns:p14="http://schemas.microsoft.com/office/powerpoint/2010/main" val="84412896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1231800"/>
            <a:ext cx="6176776" cy="1485900"/>
          </a:xfrm>
        </p:spPr>
        <p:txBody>
          <a:bodyPr vert="horz" lIns="91440" tIns="45720" rIns="91440" bIns="45720" rtlCol="0" anchor="t">
            <a:normAutofit/>
          </a:bodyPr>
          <a:lstStyle/>
          <a:p>
            <a:r>
              <a:rPr lang="en-US" dirty="0">
                <a:latin typeface="Arial"/>
                <a:cs typeface="Arial"/>
              </a:rPr>
              <a:t>REPORTS</a:t>
            </a:r>
          </a:p>
        </p:txBody>
      </p:sp>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5" descr="Silky Waterfall in Nature image - Free stock photo - Public Domain photo - CC0 Images">
            <a:extLst>
              <a:ext uri="{FF2B5EF4-FFF2-40B4-BE49-F238E27FC236}">
                <a16:creationId xmlns:a16="http://schemas.microsoft.com/office/drawing/2014/main" id="{BA16B672-655D-65BD-6FEC-6909420A8251}"/>
              </a:ext>
            </a:extLst>
          </p:cNvPr>
          <p:cNvPicPr>
            <a:picLocks noChangeAspect="1"/>
          </p:cNvPicPr>
          <p:nvPr/>
        </p:nvPicPr>
        <p:blipFill>
          <a:blip r:embed="rId3"/>
          <a:stretch>
            <a:fillRect/>
          </a:stretch>
        </p:blipFill>
        <p:spPr>
          <a:xfrm>
            <a:off x="1587" y="-17463"/>
            <a:ext cx="4600575" cy="6877050"/>
          </a:xfrm>
          <a:prstGeom prst="rect">
            <a:avLst/>
          </a:prstGeom>
        </p:spPr>
      </p:pic>
      <p:sp>
        <p:nvSpPr>
          <p:cNvPr id="176" name="Content Placeholder 175">
            <a:extLst>
              <a:ext uri="{FF2B5EF4-FFF2-40B4-BE49-F238E27FC236}">
                <a16:creationId xmlns:a16="http://schemas.microsoft.com/office/drawing/2014/main" id="{D91A2861-A11B-7085-BE6C-E144FCA67E23}"/>
              </a:ext>
            </a:extLst>
          </p:cNvPr>
          <p:cNvSpPr>
            <a:spLocks noGrp="1"/>
          </p:cNvSpPr>
          <p:nvPr>
            <p:ph sz="half" idx="2"/>
          </p:nvPr>
        </p:nvSpPr>
        <p:spPr>
          <a:xfrm>
            <a:off x="5960660" y="2340371"/>
            <a:ext cx="4447786" cy="3722401"/>
          </a:xfrm>
        </p:spPr>
        <p:txBody>
          <a:bodyPr vert="horz" lIns="91440" tIns="45720" rIns="91440" bIns="45720" rtlCol="0" anchor="t">
            <a:normAutofit/>
          </a:bodyPr>
          <a:lstStyle/>
          <a:p>
            <a:pPr marL="383540" indent="-383540">
              <a:lnSpc>
                <a:spcPct val="100000"/>
              </a:lnSpc>
              <a:spcAft>
                <a:spcPts val="0"/>
              </a:spcAft>
            </a:pPr>
            <a:r>
              <a:rPr lang="en-US" dirty="0">
                <a:latin typeface="Arial"/>
                <a:ea typeface="+mn-lt"/>
                <a:cs typeface="+mn-lt"/>
              </a:rPr>
              <a:t>For this case study, we had to generate three reports.</a:t>
            </a:r>
            <a:endParaRPr lang="en-US" dirty="0">
              <a:latin typeface="Arial"/>
              <a:cs typeface="Arial"/>
            </a:endParaRPr>
          </a:p>
          <a:p>
            <a:pPr marL="457200" indent="-457200">
              <a:lnSpc>
                <a:spcPct val="100000"/>
              </a:lnSpc>
              <a:spcAft>
                <a:spcPts val="0"/>
              </a:spcAft>
              <a:buAutoNum type="arabicPeriod"/>
            </a:pPr>
            <a:r>
              <a:rPr lang="en-US" dirty="0">
                <a:latin typeface="Arial"/>
                <a:ea typeface="+mn-lt"/>
                <a:cs typeface="+mn-lt"/>
              </a:rPr>
              <a:t>check equipment sales</a:t>
            </a:r>
          </a:p>
          <a:p>
            <a:pPr marL="457200" indent="-457200">
              <a:lnSpc>
                <a:spcPct val="100000"/>
              </a:lnSpc>
              <a:spcAft>
                <a:spcPts val="0"/>
              </a:spcAft>
              <a:buAutoNum type="arabicPeriod"/>
            </a:pPr>
            <a:r>
              <a:rPr lang="en-US" dirty="0">
                <a:latin typeface="Arial"/>
                <a:ea typeface="+mn-lt"/>
                <a:cs typeface="+mn-lt"/>
              </a:rPr>
              <a:t>check treks that were conducted to see if any of them have a downward trend in booking</a:t>
            </a:r>
          </a:p>
          <a:p>
            <a:pPr marL="457200" indent="-457200">
              <a:lnSpc>
                <a:spcPct val="100000"/>
              </a:lnSpc>
              <a:spcAft>
                <a:spcPts val="0"/>
              </a:spcAft>
              <a:buAutoNum type="arabicPeriod"/>
            </a:pPr>
            <a:r>
              <a:rPr lang="en-US" dirty="0">
                <a:latin typeface="Arial"/>
                <a:ea typeface="+mn-lt"/>
                <a:cs typeface="+mn-lt"/>
              </a:rPr>
              <a:t>check the inventory to see if any of the equipment was more than 5 years old</a:t>
            </a:r>
            <a:endParaRPr lang="en-US" dirty="0">
              <a:latin typeface="Arial"/>
              <a:cs typeface="Arial"/>
            </a:endParaRPr>
          </a:p>
        </p:txBody>
      </p:sp>
    </p:spTree>
    <p:extLst>
      <p:ext uri="{BB962C8B-B14F-4D97-AF65-F5344CB8AC3E}">
        <p14:creationId xmlns:p14="http://schemas.microsoft.com/office/powerpoint/2010/main" val="3989971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7" name="Rectangle 22">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A52190-3734-9A57-A370-FF286C189C60}"/>
              </a:ext>
            </a:extLst>
          </p:cNvPr>
          <p:cNvSpPr>
            <a:spLocks noGrp="1"/>
          </p:cNvSpPr>
          <p:nvPr>
            <p:ph type="title"/>
          </p:nvPr>
        </p:nvSpPr>
        <p:spPr>
          <a:xfrm>
            <a:off x="8471424" y="1463808"/>
            <a:ext cx="3053039" cy="1702501"/>
          </a:xfrm>
        </p:spPr>
        <p:txBody>
          <a:bodyPr vert="horz" lIns="91440" tIns="45720" rIns="91440" bIns="45720" rtlCol="0" anchor="b">
            <a:normAutofit fontScale="90000"/>
          </a:bodyPr>
          <a:lstStyle/>
          <a:p>
            <a:r>
              <a:rPr lang="en-US" sz="3600" cap="all" dirty="0">
                <a:latin typeface="Arial"/>
                <a:cs typeface="Arial"/>
              </a:rPr>
              <a:t>Report: EQUIPMENT SALES</a:t>
            </a:r>
            <a:br>
              <a:rPr lang="en-US" sz="1800" cap="all" dirty="0"/>
            </a:br>
            <a:br>
              <a:rPr lang="en-US" sz="1800" cap="all" dirty="0"/>
            </a:br>
            <a:endParaRPr lang="en-US" sz="1800" cap="all"/>
          </a:p>
        </p:txBody>
      </p:sp>
      <p:pic>
        <p:nvPicPr>
          <p:cNvPr id="3" name="Picture 3" descr="Text&#10;&#10;Description automatically generated">
            <a:extLst>
              <a:ext uri="{FF2B5EF4-FFF2-40B4-BE49-F238E27FC236}">
                <a16:creationId xmlns:a16="http://schemas.microsoft.com/office/drawing/2014/main" id="{80F71ED6-613C-693E-B2AE-37CCED4CD5F4}"/>
              </a:ext>
            </a:extLst>
          </p:cNvPr>
          <p:cNvPicPr>
            <a:picLocks noChangeAspect="1"/>
          </p:cNvPicPr>
          <p:nvPr/>
        </p:nvPicPr>
        <p:blipFill>
          <a:blip r:embed="rId2"/>
          <a:stretch>
            <a:fillRect/>
          </a:stretch>
        </p:blipFill>
        <p:spPr>
          <a:xfrm>
            <a:off x="634275" y="1117373"/>
            <a:ext cx="6900380" cy="4623253"/>
          </a:xfrm>
          <a:prstGeom prst="rect">
            <a:avLst/>
          </a:prstGeom>
        </p:spPr>
      </p:pic>
      <p:sp>
        <p:nvSpPr>
          <p:cNvPr id="6" name="TextBox 5">
            <a:extLst>
              <a:ext uri="{FF2B5EF4-FFF2-40B4-BE49-F238E27FC236}">
                <a16:creationId xmlns:a16="http://schemas.microsoft.com/office/drawing/2014/main" id="{07519CDA-EE51-5D7C-CCC7-2179B9FE506E}"/>
              </a:ext>
            </a:extLst>
          </p:cNvPr>
          <p:cNvSpPr txBox="1"/>
          <p:nvPr/>
        </p:nvSpPr>
        <p:spPr>
          <a:xfrm>
            <a:off x="8471423" y="3184357"/>
            <a:ext cx="3053039" cy="303356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384048" indent="-384048" defTabSz="914400">
              <a:lnSpc>
                <a:spcPct val="94000"/>
              </a:lnSpc>
              <a:spcAft>
                <a:spcPts val="200"/>
              </a:spcAft>
              <a:buFont typeface="Franklin Gothic Book" panose="020B0503020102020204" pitchFamily="34" charset="0"/>
              <a:buChar char="•"/>
            </a:pPr>
            <a:r>
              <a:rPr lang="en-US" sz="1600">
                <a:solidFill>
                  <a:schemeClr val="tx2"/>
                </a:solidFill>
              </a:rPr>
              <a:t>Pulls each Product that </a:t>
            </a:r>
            <a:br>
              <a:rPr lang="en-US" sz="1600">
                <a:solidFill>
                  <a:schemeClr val="tx2"/>
                </a:solidFill>
              </a:rPr>
            </a:br>
            <a:r>
              <a:rPr lang="en-US" sz="1600">
                <a:solidFill>
                  <a:schemeClr val="tx2"/>
                </a:solidFill>
              </a:rPr>
              <a:t>has been ordered along </a:t>
            </a:r>
            <a:br>
              <a:rPr lang="en-US" sz="1600">
                <a:solidFill>
                  <a:schemeClr val="tx2"/>
                </a:solidFill>
              </a:rPr>
            </a:br>
            <a:r>
              <a:rPr lang="en-US" sz="1600">
                <a:solidFill>
                  <a:schemeClr val="tx2"/>
                </a:solidFill>
              </a:rPr>
              <a:t>with its ID, Price, Sold </a:t>
            </a:r>
            <a:br>
              <a:rPr lang="en-US" sz="1600">
                <a:solidFill>
                  <a:schemeClr val="tx2"/>
                </a:solidFill>
              </a:rPr>
            </a:br>
            <a:r>
              <a:rPr lang="en-US" sz="1600">
                <a:solidFill>
                  <a:schemeClr val="tx2"/>
                </a:solidFill>
              </a:rPr>
              <a:t>Quantity, and Total. </a:t>
            </a:r>
          </a:p>
          <a:p>
            <a:pPr marL="384048" indent="-384048" defTabSz="914400">
              <a:lnSpc>
                <a:spcPct val="94000"/>
              </a:lnSpc>
              <a:spcAft>
                <a:spcPts val="200"/>
              </a:spcAft>
              <a:buFont typeface="Franklin Gothic Book" panose="020B0503020102020204" pitchFamily="34" charset="0"/>
            </a:pPr>
            <a:endParaRPr lang="en-US" sz="1600">
              <a:solidFill>
                <a:schemeClr val="tx2"/>
              </a:solidFill>
            </a:endParaRPr>
          </a:p>
          <a:p>
            <a:pPr marL="384048" indent="-384048" defTabSz="914400">
              <a:lnSpc>
                <a:spcPct val="94000"/>
              </a:lnSpc>
              <a:spcAft>
                <a:spcPts val="200"/>
              </a:spcAft>
              <a:buFont typeface="Franklin Gothic Book" panose="020B0503020102020204" pitchFamily="34" charset="0"/>
              <a:buChar char="•"/>
            </a:pPr>
            <a:r>
              <a:rPr lang="en-US" sz="1600">
                <a:solidFill>
                  <a:schemeClr val="tx2"/>
                </a:solidFill>
              </a:rPr>
              <a:t>Used to determine the </a:t>
            </a:r>
            <a:br>
              <a:rPr lang="en-US" sz="1600">
                <a:solidFill>
                  <a:schemeClr val="tx2"/>
                </a:solidFill>
              </a:rPr>
            </a:br>
            <a:r>
              <a:rPr lang="en-US" sz="1600">
                <a:solidFill>
                  <a:schemeClr val="tx2"/>
                </a:solidFill>
              </a:rPr>
              <a:t>revenue from how many </a:t>
            </a:r>
            <a:br>
              <a:rPr lang="en-US" sz="1600">
                <a:solidFill>
                  <a:schemeClr val="tx2"/>
                </a:solidFill>
              </a:rPr>
            </a:br>
            <a:r>
              <a:rPr lang="en-US" sz="1600">
                <a:solidFill>
                  <a:schemeClr val="tx2"/>
                </a:solidFill>
              </a:rPr>
              <a:t>products have been </a:t>
            </a:r>
            <a:br>
              <a:rPr lang="en-US" sz="1600">
                <a:solidFill>
                  <a:schemeClr val="tx2"/>
                </a:solidFill>
              </a:rPr>
            </a:br>
            <a:r>
              <a:rPr lang="en-US" sz="1600">
                <a:solidFill>
                  <a:schemeClr val="tx2"/>
                </a:solidFill>
              </a:rPr>
              <a:t>ordered as of the date the </a:t>
            </a:r>
            <a:br>
              <a:rPr lang="en-US" sz="1600">
                <a:solidFill>
                  <a:schemeClr val="tx2"/>
                </a:solidFill>
              </a:rPr>
            </a:br>
            <a:r>
              <a:rPr lang="en-US" sz="1600">
                <a:solidFill>
                  <a:schemeClr val="tx2"/>
                </a:solidFill>
              </a:rPr>
              <a:t>report is published.</a:t>
            </a:r>
          </a:p>
        </p:txBody>
      </p:sp>
      <p:sp>
        <p:nvSpPr>
          <p:cNvPr id="25"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1342152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11A52190-3734-9A57-A370-FF286C189C60}"/>
              </a:ext>
            </a:extLst>
          </p:cNvPr>
          <p:cNvSpPr>
            <a:spLocks noGrp="1"/>
          </p:cNvSpPr>
          <p:nvPr>
            <p:ph type="title"/>
          </p:nvPr>
        </p:nvSpPr>
        <p:spPr>
          <a:xfrm>
            <a:off x="8569666" y="886297"/>
            <a:ext cx="3176246" cy="1920139"/>
          </a:xfrm>
        </p:spPr>
        <p:txBody>
          <a:bodyPr vert="horz" lIns="91440" tIns="45720" rIns="91440" bIns="45720" rtlCol="0" anchor="b">
            <a:normAutofit/>
          </a:bodyPr>
          <a:lstStyle/>
          <a:p>
            <a:r>
              <a:rPr lang="en-US" sz="3200" cap="all" dirty="0">
                <a:latin typeface="Arial"/>
                <a:cs typeface="Arial"/>
              </a:rPr>
              <a:t>REPORT: </a:t>
            </a:r>
            <a:br>
              <a:rPr lang="en-US" sz="3200" cap="all" dirty="0">
                <a:latin typeface="Arial"/>
                <a:cs typeface="Arial"/>
              </a:rPr>
            </a:br>
            <a:r>
              <a:rPr lang="en-US" sz="3200" cap="all" dirty="0">
                <a:latin typeface="Arial"/>
                <a:cs typeface="Arial"/>
              </a:rPr>
              <a:t>TREK TRENDS</a:t>
            </a:r>
            <a:br>
              <a:rPr lang="en-US" cap="all" dirty="0"/>
            </a:br>
            <a:endParaRPr lang="en-US" cap="all" dirty="0">
              <a:ea typeface="+mj-lt"/>
              <a:cs typeface="+mj-lt"/>
            </a:endParaRPr>
          </a:p>
        </p:txBody>
      </p:sp>
      <p:sp>
        <p:nvSpPr>
          <p:cNvPr id="6" name="TextBox 5">
            <a:extLst>
              <a:ext uri="{FF2B5EF4-FFF2-40B4-BE49-F238E27FC236}">
                <a16:creationId xmlns:a16="http://schemas.microsoft.com/office/drawing/2014/main" id="{07519CDA-EE51-5D7C-CCC7-2179B9FE506E}"/>
              </a:ext>
            </a:extLst>
          </p:cNvPr>
          <p:cNvSpPr txBox="1"/>
          <p:nvPr/>
        </p:nvSpPr>
        <p:spPr>
          <a:xfrm>
            <a:off x="8572500" y="2839874"/>
            <a:ext cx="50165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Arial"/>
                <a:ea typeface="+mn-lt"/>
                <a:cs typeface="+mn-lt"/>
              </a:rPr>
              <a:t>Displays each </a:t>
            </a:r>
            <a:br>
              <a:rPr lang="en-US" dirty="0">
                <a:latin typeface="Arial"/>
                <a:ea typeface="+mn-lt"/>
                <a:cs typeface="+mn-lt"/>
              </a:rPr>
            </a:br>
            <a:r>
              <a:rPr lang="en-US" dirty="0">
                <a:latin typeface="Arial"/>
                <a:ea typeface="+mn-lt"/>
                <a:cs typeface="+mn-lt"/>
              </a:rPr>
              <a:t>Location available </a:t>
            </a:r>
            <a:br>
              <a:rPr lang="en-US" dirty="0">
                <a:latin typeface="Arial"/>
                <a:ea typeface="+mn-lt"/>
                <a:cs typeface="+mn-lt"/>
              </a:rPr>
            </a:br>
            <a:r>
              <a:rPr lang="en-US" dirty="0">
                <a:latin typeface="Arial"/>
                <a:ea typeface="+mn-lt"/>
                <a:cs typeface="+mn-lt"/>
              </a:rPr>
              <a:t>along with Quantity </a:t>
            </a:r>
            <a:br>
              <a:rPr lang="en-US" dirty="0">
                <a:latin typeface="Arial"/>
                <a:ea typeface="+mn-lt"/>
                <a:cs typeface="+mn-lt"/>
              </a:rPr>
            </a:br>
            <a:r>
              <a:rPr lang="en-US" dirty="0">
                <a:latin typeface="Arial"/>
                <a:ea typeface="+mn-lt"/>
                <a:cs typeface="+mn-lt"/>
              </a:rPr>
              <a:t>of trips that have </a:t>
            </a:r>
            <a:br>
              <a:rPr lang="en-US" dirty="0">
                <a:latin typeface="Arial"/>
                <a:ea typeface="+mn-lt"/>
                <a:cs typeface="+mn-lt"/>
              </a:rPr>
            </a:br>
            <a:r>
              <a:rPr lang="en-US" dirty="0">
                <a:latin typeface="Arial"/>
                <a:ea typeface="+mn-lt"/>
                <a:cs typeface="+mn-lt"/>
              </a:rPr>
              <a:t>been made for each. </a:t>
            </a:r>
            <a:endParaRPr lang="en-US">
              <a:latin typeface="Arial"/>
              <a:cs typeface="Arial"/>
            </a:endParaRPr>
          </a:p>
          <a:p>
            <a:pPr marL="285750" indent="-285750">
              <a:buFont typeface="Arial"/>
              <a:buChar char="•"/>
            </a:pPr>
            <a:endParaRPr lang="en-US" dirty="0">
              <a:latin typeface="Arial"/>
              <a:ea typeface="+mn-lt"/>
              <a:cs typeface="+mn-lt"/>
            </a:endParaRPr>
          </a:p>
          <a:p>
            <a:pPr marL="285750" indent="-285750">
              <a:buFont typeface="Arial"/>
              <a:buChar char="•"/>
            </a:pPr>
            <a:r>
              <a:rPr lang="en-US" dirty="0">
                <a:latin typeface="Arial"/>
                <a:ea typeface="+mn-lt"/>
                <a:cs typeface="+mn-lt"/>
              </a:rPr>
              <a:t>Determines booking </a:t>
            </a:r>
            <a:br>
              <a:rPr lang="en-US" dirty="0">
                <a:latin typeface="Arial"/>
                <a:ea typeface="+mn-lt"/>
                <a:cs typeface="+mn-lt"/>
              </a:rPr>
            </a:br>
            <a:r>
              <a:rPr lang="en-US" dirty="0">
                <a:latin typeface="Arial"/>
                <a:ea typeface="+mn-lt"/>
                <a:cs typeface="+mn-lt"/>
              </a:rPr>
              <a:t>trends among the </a:t>
            </a:r>
            <a:br>
              <a:rPr lang="en-US" dirty="0">
                <a:latin typeface="Arial"/>
                <a:ea typeface="+mn-lt"/>
                <a:cs typeface="+mn-lt"/>
              </a:rPr>
            </a:br>
            <a:r>
              <a:rPr lang="en-US" dirty="0">
                <a:latin typeface="Arial"/>
                <a:ea typeface="+mn-lt"/>
                <a:cs typeface="+mn-lt"/>
              </a:rPr>
              <a:t>available locations.</a:t>
            </a:r>
            <a:endParaRPr lang="en-US" dirty="0">
              <a:latin typeface="Arial"/>
            </a:endParaRPr>
          </a:p>
        </p:txBody>
      </p:sp>
      <p:pic>
        <p:nvPicPr>
          <p:cNvPr id="8" name="Picture 8" descr="Text&#10;&#10;Description automatically generated">
            <a:extLst>
              <a:ext uri="{FF2B5EF4-FFF2-40B4-BE49-F238E27FC236}">
                <a16:creationId xmlns:a16="http://schemas.microsoft.com/office/drawing/2014/main" id="{9606012B-6025-2245-44FD-6FA24668E978}"/>
              </a:ext>
            </a:extLst>
          </p:cNvPr>
          <p:cNvPicPr>
            <a:picLocks noChangeAspect="1"/>
          </p:cNvPicPr>
          <p:nvPr/>
        </p:nvPicPr>
        <p:blipFill>
          <a:blip r:embed="rId2"/>
          <a:stretch>
            <a:fillRect/>
          </a:stretch>
        </p:blipFill>
        <p:spPr>
          <a:xfrm>
            <a:off x="755650" y="1366221"/>
            <a:ext cx="6799262" cy="4125557"/>
          </a:xfrm>
          <a:prstGeom prst="rect">
            <a:avLst/>
          </a:prstGeom>
        </p:spPr>
      </p:pic>
    </p:spTree>
    <p:extLst>
      <p:ext uri="{BB962C8B-B14F-4D97-AF65-F5344CB8AC3E}">
        <p14:creationId xmlns:p14="http://schemas.microsoft.com/office/powerpoint/2010/main" val="261592021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11A52190-3734-9A57-A370-FF286C189C60}"/>
              </a:ext>
            </a:extLst>
          </p:cNvPr>
          <p:cNvSpPr>
            <a:spLocks noGrp="1"/>
          </p:cNvSpPr>
          <p:nvPr>
            <p:ph type="title"/>
          </p:nvPr>
        </p:nvSpPr>
        <p:spPr>
          <a:xfrm>
            <a:off x="8478291" y="847609"/>
            <a:ext cx="3176246" cy="3000139"/>
          </a:xfrm>
        </p:spPr>
        <p:txBody>
          <a:bodyPr vert="horz" lIns="91440" tIns="45720" rIns="91440" bIns="45720" rtlCol="0" anchor="b">
            <a:normAutofit/>
          </a:bodyPr>
          <a:lstStyle/>
          <a:p>
            <a:r>
              <a:rPr lang="en-US" sz="3200" cap="all" dirty="0">
                <a:latin typeface="Arial"/>
                <a:cs typeface="Arial"/>
              </a:rPr>
              <a:t>REPORT: INVENTORY</a:t>
            </a:r>
            <a:br>
              <a:rPr lang="en-US" sz="3200" cap="all" dirty="0">
                <a:latin typeface="Arial"/>
              </a:rPr>
            </a:br>
            <a:r>
              <a:rPr lang="en-US" sz="3200" cap="all" dirty="0">
                <a:latin typeface="Arial"/>
                <a:cs typeface="Arial"/>
              </a:rPr>
              <a:t>AGE</a:t>
            </a:r>
            <a:br>
              <a:rPr lang="en-US" cap="all" dirty="0"/>
            </a:br>
            <a:br>
              <a:rPr lang="en-US" cap="all" dirty="0"/>
            </a:br>
            <a:endParaRPr lang="en-US" cap="all" dirty="0">
              <a:ea typeface="+mj-lt"/>
              <a:cs typeface="+mj-lt"/>
            </a:endParaRPr>
          </a:p>
        </p:txBody>
      </p:sp>
      <p:sp>
        <p:nvSpPr>
          <p:cNvPr id="6" name="TextBox 5">
            <a:extLst>
              <a:ext uri="{FF2B5EF4-FFF2-40B4-BE49-F238E27FC236}">
                <a16:creationId xmlns:a16="http://schemas.microsoft.com/office/drawing/2014/main" id="{07519CDA-EE51-5D7C-CCC7-2179B9FE506E}"/>
              </a:ext>
            </a:extLst>
          </p:cNvPr>
          <p:cNvSpPr txBox="1"/>
          <p:nvPr/>
        </p:nvSpPr>
        <p:spPr>
          <a:xfrm>
            <a:off x="8545527" y="2858412"/>
            <a:ext cx="4714875"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latin typeface="Arial"/>
                <a:ea typeface="+mn-lt"/>
                <a:cs typeface="+mn-lt"/>
              </a:rPr>
              <a:t>Displays each Product, its ID, </a:t>
            </a:r>
            <a:br>
              <a:rPr lang="en-US" sz="1400" dirty="0">
                <a:latin typeface="Arial"/>
                <a:ea typeface="+mn-lt"/>
                <a:cs typeface="+mn-lt"/>
              </a:rPr>
            </a:br>
            <a:r>
              <a:rPr lang="en-US" sz="1400" dirty="0">
                <a:latin typeface="Arial"/>
                <a:ea typeface="+mn-lt"/>
                <a:cs typeface="+mn-lt"/>
              </a:rPr>
              <a:t>the Manufacturer, Stocked </a:t>
            </a:r>
            <a:br>
              <a:rPr lang="en-US" sz="1400" dirty="0">
                <a:latin typeface="Arial"/>
                <a:ea typeface="+mn-lt"/>
                <a:cs typeface="+mn-lt"/>
              </a:rPr>
            </a:br>
            <a:r>
              <a:rPr lang="en-US" sz="1400" dirty="0">
                <a:latin typeface="Arial"/>
                <a:ea typeface="+mn-lt"/>
                <a:cs typeface="+mn-lt"/>
              </a:rPr>
              <a:t>date and Age in Years. </a:t>
            </a:r>
          </a:p>
          <a:p>
            <a:pPr marL="285750" indent="-285750">
              <a:buFont typeface="Arial"/>
              <a:buChar char="•"/>
            </a:pPr>
            <a:endParaRPr lang="en-US" sz="1400" dirty="0">
              <a:latin typeface="Arial"/>
              <a:ea typeface="+mn-lt"/>
              <a:cs typeface="+mn-lt"/>
            </a:endParaRPr>
          </a:p>
          <a:p>
            <a:pPr marL="285750" indent="-285750">
              <a:buFont typeface="Arial"/>
              <a:buChar char="•"/>
            </a:pPr>
            <a:r>
              <a:rPr lang="en-US" sz="1400" dirty="0">
                <a:latin typeface="Arial"/>
                <a:ea typeface="+mn-lt"/>
                <a:cs typeface="+mn-lt"/>
              </a:rPr>
              <a:t>The report is sorted from </a:t>
            </a:r>
            <a:br>
              <a:rPr lang="en-US" sz="1400" dirty="0">
                <a:latin typeface="Arial"/>
                <a:ea typeface="+mn-lt"/>
                <a:cs typeface="+mn-lt"/>
              </a:rPr>
            </a:br>
            <a:r>
              <a:rPr lang="en-US" sz="1400" dirty="0">
                <a:latin typeface="Arial"/>
                <a:ea typeface="+mn-lt"/>
                <a:cs typeface="+mn-lt"/>
              </a:rPr>
              <a:t>oldest to newest Products. </a:t>
            </a:r>
          </a:p>
          <a:p>
            <a:pPr marL="285750" indent="-285750">
              <a:buFont typeface="Arial"/>
              <a:buChar char="•"/>
            </a:pPr>
            <a:endParaRPr lang="en-US" sz="1400" dirty="0">
              <a:latin typeface="Arial"/>
              <a:ea typeface="+mn-lt"/>
              <a:cs typeface="+mn-lt"/>
            </a:endParaRPr>
          </a:p>
          <a:p>
            <a:pPr marL="285750" indent="-285750">
              <a:buFont typeface="Arial"/>
              <a:buChar char="•"/>
            </a:pPr>
            <a:r>
              <a:rPr lang="en-US" sz="1400" dirty="0">
                <a:latin typeface="Arial"/>
                <a:ea typeface="+mn-lt"/>
                <a:cs typeface="+mn-lt"/>
              </a:rPr>
              <a:t>Stocked date is the date the </a:t>
            </a:r>
            <a:br>
              <a:rPr lang="en-US" sz="1400" dirty="0">
                <a:latin typeface="Arial"/>
                <a:ea typeface="+mn-lt"/>
                <a:cs typeface="+mn-lt"/>
              </a:rPr>
            </a:br>
            <a:r>
              <a:rPr lang="en-US" sz="1400" dirty="0">
                <a:latin typeface="Arial"/>
                <a:ea typeface="+mn-lt"/>
                <a:cs typeface="+mn-lt"/>
              </a:rPr>
              <a:t>product entered the inventory </a:t>
            </a:r>
            <a:br>
              <a:rPr lang="en-US" sz="1400" dirty="0">
                <a:latin typeface="Arial"/>
                <a:ea typeface="+mn-lt"/>
                <a:cs typeface="+mn-lt"/>
              </a:rPr>
            </a:br>
            <a:r>
              <a:rPr lang="en-US" sz="1400" dirty="0">
                <a:latin typeface="Arial"/>
                <a:ea typeface="+mn-lt"/>
                <a:cs typeface="+mn-lt"/>
              </a:rPr>
              <a:t>either as a new item or as a </a:t>
            </a:r>
            <a:br>
              <a:rPr lang="en-US" sz="1400" dirty="0">
                <a:latin typeface="Arial"/>
                <a:ea typeface="+mn-lt"/>
                <a:cs typeface="+mn-lt"/>
              </a:rPr>
            </a:br>
            <a:r>
              <a:rPr lang="en-US" sz="1400" dirty="0">
                <a:latin typeface="Arial"/>
                <a:ea typeface="+mn-lt"/>
                <a:cs typeface="+mn-lt"/>
              </a:rPr>
              <a:t>replenishment. </a:t>
            </a:r>
          </a:p>
          <a:p>
            <a:pPr marL="285750" indent="-285750">
              <a:buFont typeface="Arial"/>
              <a:buChar char="•"/>
            </a:pPr>
            <a:endParaRPr lang="en-US" sz="1400" dirty="0">
              <a:latin typeface="Arial"/>
              <a:ea typeface="+mn-lt"/>
              <a:cs typeface="+mn-lt"/>
            </a:endParaRPr>
          </a:p>
          <a:p>
            <a:pPr marL="285750" indent="-285750">
              <a:buFont typeface="Arial"/>
              <a:buChar char="•"/>
            </a:pPr>
            <a:r>
              <a:rPr lang="en-US" sz="1400" dirty="0">
                <a:latin typeface="Arial"/>
                <a:ea typeface="+mn-lt"/>
                <a:cs typeface="+mn-lt"/>
              </a:rPr>
              <a:t>Age in Years is calculated </a:t>
            </a:r>
            <a:br>
              <a:rPr lang="en-US" sz="1400" dirty="0">
                <a:latin typeface="Arial"/>
                <a:ea typeface="+mn-lt"/>
                <a:cs typeface="+mn-lt"/>
              </a:rPr>
            </a:br>
            <a:r>
              <a:rPr lang="en-US" sz="1400" dirty="0">
                <a:latin typeface="Arial"/>
                <a:ea typeface="+mn-lt"/>
                <a:cs typeface="+mn-lt"/>
              </a:rPr>
              <a:t>number of years the product </a:t>
            </a:r>
            <a:br>
              <a:rPr lang="en-US" sz="1400" dirty="0">
                <a:latin typeface="Arial"/>
                <a:ea typeface="+mn-lt"/>
                <a:cs typeface="+mn-lt"/>
              </a:rPr>
            </a:br>
            <a:r>
              <a:rPr lang="en-US" sz="1400" dirty="0">
                <a:latin typeface="Arial"/>
                <a:ea typeface="+mn-lt"/>
                <a:cs typeface="+mn-lt"/>
              </a:rPr>
              <a:t>has been in inventory since its </a:t>
            </a:r>
            <a:br>
              <a:rPr lang="en-US" sz="1400" dirty="0">
                <a:latin typeface="Arial"/>
                <a:ea typeface="+mn-lt"/>
                <a:cs typeface="+mn-lt"/>
              </a:rPr>
            </a:br>
            <a:r>
              <a:rPr lang="en-US" sz="1400" dirty="0">
                <a:latin typeface="Arial"/>
                <a:ea typeface="+mn-lt"/>
                <a:cs typeface="+mn-lt"/>
              </a:rPr>
              <a:t>Stocked date</a:t>
            </a:r>
            <a:endParaRPr lang="en-US" sz="1400">
              <a:latin typeface="Franklin Gothic Book" panose="020B0503020102020204"/>
            </a:endParaRPr>
          </a:p>
        </p:txBody>
      </p:sp>
      <p:pic>
        <p:nvPicPr>
          <p:cNvPr id="4" name="Picture 4" descr="Text&#10;&#10;Description automatically generated">
            <a:extLst>
              <a:ext uri="{FF2B5EF4-FFF2-40B4-BE49-F238E27FC236}">
                <a16:creationId xmlns:a16="http://schemas.microsoft.com/office/drawing/2014/main" id="{1CF47AF9-138B-DE02-70C1-3DADBFE43AD8}"/>
              </a:ext>
            </a:extLst>
          </p:cNvPr>
          <p:cNvPicPr>
            <a:picLocks noChangeAspect="1"/>
          </p:cNvPicPr>
          <p:nvPr/>
        </p:nvPicPr>
        <p:blipFill>
          <a:blip r:embed="rId2"/>
          <a:stretch>
            <a:fillRect/>
          </a:stretch>
        </p:blipFill>
        <p:spPr>
          <a:xfrm>
            <a:off x="1403684" y="640192"/>
            <a:ext cx="4523873" cy="5385111"/>
          </a:xfrm>
          <a:prstGeom prst="rect">
            <a:avLst/>
          </a:prstGeom>
        </p:spPr>
      </p:pic>
    </p:spTree>
    <p:extLst>
      <p:ext uri="{BB962C8B-B14F-4D97-AF65-F5344CB8AC3E}">
        <p14:creationId xmlns:p14="http://schemas.microsoft.com/office/powerpoint/2010/main" val="32939572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391579"/>
            <a:ext cx="8361229" cy="1161601"/>
          </a:xfrm>
        </p:spPr>
        <p:txBody>
          <a:bodyPr>
            <a:normAutofit/>
          </a:bodyPr>
          <a:lstStyle/>
          <a:p>
            <a:r>
              <a:rPr lang="en-US" sz="5400" dirty="0">
                <a:solidFill>
                  <a:schemeClr val="bg2"/>
                </a:solidFill>
                <a:latin typeface="Arial"/>
                <a:cs typeface="Arial"/>
              </a:rPr>
              <a:t>ASSUMPTIONS</a:t>
            </a:r>
          </a:p>
        </p:txBody>
      </p:sp>
      <p:sp>
        <p:nvSpPr>
          <p:cNvPr id="3" name="Subtitle 2">
            <a:extLst>
              <a:ext uri="{FF2B5EF4-FFF2-40B4-BE49-F238E27FC236}">
                <a16:creationId xmlns:a16="http://schemas.microsoft.com/office/drawing/2014/main" id="{D698B4E1-5F4F-8E4F-97D2-0176CBCC4A51}"/>
              </a:ext>
            </a:extLst>
          </p:cNvPr>
          <p:cNvSpPr>
            <a:spLocks noGrp="1"/>
          </p:cNvSpPr>
          <p:nvPr>
            <p:ph type="subTitle" idx="1"/>
          </p:nvPr>
        </p:nvSpPr>
        <p:spPr>
          <a:xfrm>
            <a:off x="2330656" y="2805341"/>
            <a:ext cx="7546048" cy="1086237"/>
          </a:xfrm>
        </p:spPr>
        <p:txBody>
          <a:bodyPr vert="horz" lIns="91440" tIns="45720" rIns="91440" bIns="45720" rtlCol="0" anchor="t">
            <a:noAutofit/>
          </a:bodyPr>
          <a:lstStyle/>
          <a:p>
            <a:pPr marL="342900" indent="-342900" algn="l">
              <a:buFont typeface="Arial" panose="020B0503020102020204" pitchFamily="34" charset="0"/>
              <a:buChar char="•"/>
            </a:pPr>
            <a:r>
              <a:rPr lang="en-US" sz="1600" dirty="0">
                <a:solidFill>
                  <a:schemeClr val="bg1"/>
                </a:solidFill>
                <a:latin typeface="Arial"/>
                <a:ea typeface="+mn-lt"/>
                <a:cs typeface="+mn-lt"/>
              </a:rPr>
              <a:t>We assumed that for the inventory age report, most items would have </a:t>
            </a:r>
            <a:br>
              <a:rPr lang="en-US" sz="1600" dirty="0">
                <a:latin typeface="Arial"/>
                <a:ea typeface="+mn-lt"/>
                <a:cs typeface="+mn-lt"/>
              </a:rPr>
            </a:br>
            <a:r>
              <a:rPr lang="en-US" sz="1600" dirty="0">
                <a:solidFill>
                  <a:schemeClr val="bg1"/>
                </a:solidFill>
                <a:latin typeface="Arial"/>
                <a:ea typeface="+mn-lt"/>
                <a:cs typeface="+mn-lt"/>
              </a:rPr>
              <a:t>been bought in bulk and share the same inventory dates. </a:t>
            </a:r>
            <a:endParaRPr lang="en-US" sz="1600">
              <a:solidFill>
                <a:schemeClr val="bg1"/>
              </a:solidFill>
              <a:latin typeface="Arial"/>
              <a:cs typeface="Arial"/>
            </a:endParaRPr>
          </a:p>
          <a:p>
            <a:pPr marL="342900" indent="-342900" algn="l">
              <a:buFont typeface="Arial" panose="020B0503020102020204" pitchFamily="34" charset="0"/>
              <a:buChar char="•"/>
            </a:pPr>
            <a:endParaRPr lang="en-US" sz="1600" dirty="0">
              <a:solidFill>
                <a:schemeClr val="bg1"/>
              </a:solidFill>
              <a:latin typeface="Arial"/>
              <a:ea typeface="+mn-lt"/>
              <a:cs typeface="+mn-lt"/>
            </a:endParaRPr>
          </a:p>
          <a:p>
            <a:pPr marL="342900" indent="-342900" algn="l">
              <a:buFont typeface="Arial" panose="020B0503020102020204" pitchFamily="34" charset="0"/>
              <a:buChar char="•"/>
            </a:pPr>
            <a:r>
              <a:rPr lang="en-US" sz="1600" dirty="0">
                <a:solidFill>
                  <a:schemeClr val="bg1"/>
                </a:solidFill>
                <a:latin typeface="Arial"/>
                <a:ea typeface="+mn-lt"/>
                <a:cs typeface="+mn-lt"/>
              </a:rPr>
              <a:t>Inoculations and proof required from customers required by Outland </a:t>
            </a:r>
            <a:br>
              <a:rPr lang="en-US" sz="1600" dirty="0">
                <a:latin typeface="Arial"/>
                <a:ea typeface="+mn-lt"/>
                <a:cs typeface="+mn-lt"/>
              </a:rPr>
            </a:br>
            <a:r>
              <a:rPr lang="en-US" sz="1600" dirty="0">
                <a:solidFill>
                  <a:schemeClr val="bg1"/>
                </a:solidFill>
                <a:latin typeface="Arial"/>
                <a:ea typeface="+mn-lt"/>
                <a:cs typeface="+mn-lt"/>
              </a:rPr>
              <a:t>Adventures.</a:t>
            </a:r>
          </a:p>
          <a:p>
            <a:pPr marL="342900" indent="-342900" algn="l">
              <a:buFont typeface="Arial" panose="020B0503020102020204" pitchFamily="34" charset="0"/>
              <a:buChar char="•"/>
            </a:pPr>
            <a:endParaRPr lang="en-US" sz="1600" dirty="0">
              <a:solidFill>
                <a:schemeClr val="bg1"/>
              </a:solidFill>
              <a:latin typeface="Arial"/>
              <a:ea typeface="+mn-lt"/>
              <a:cs typeface="+mn-lt"/>
            </a:endParaRPr>
          </a:p>
          <a:p>
            <a:pPr marL="342900" indent="-342900" algn="l">
              <a:buFont typeface="Arial" panose="020B0503020102020204" pitchFamily="34" charset="0"/>
              <a:buChar char="•"/>
            </a:pPr>
            <a:r>
              <a:rPr lang="en-US" sz="1600" dirty="0">
                <a:solidFill>
                  <a:schemeClr val="bg1"/>
                </a:solidFill>
                <a:latin typeface="Arial"/>
                <a:ea typeface="+mn-lt"/>
                <a:cs typeface="+mn-lt"/>
              </a:rPr>
              <a:t>Outland Adventures plans multiple trips for a customer, but each trip is </a:t>
            </a:r>
            <a:br>
              <a:rPr lang="en-US" sz="1600" dirty="0">
                <a:latin typeface="Arial"/>
                <a:ea typeface="+mn-lt"/>
                <a:cs typeface="+mn-lt"/>
              </a:rPr>
            </a:br>
            <a:r>
              <a:rPr lang="en-US" sz="1600" dirty="0">
                <a:solidFill>
                  <a:schemeClr val="bg1"/>
                </a:solidFill>
                <a:latin typeface="Arial"/>
                <a:ea typeface="+mn-lt"/>
                <a:cs typeface="+mn-lt"/>
              </a:rPr>
              <a:t>planned for a single location.</a:t>
            </a:r>
            <a:endParaRPr lang="en-US" sz="1600" dirty="0">
              <a:solidFill>
                <a:schemeClr val="bg1"/>
              </a:solidFill>
              <a:latin typeface="Arial"/>
            </a:endParaRPr>
          </a:p>
        </p:txBody>
      </p:sp>
    </p:spTree>
    <p:extLst>
      <p:ext uri="{BB962C8B-B14F-4D97-AF65-F5344CB8AC3E}">
        <p14:creationId xmlns:p14="http://schemas.microsoft.com/office/powerpoint/2010/main" val="179912091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845F41-51A1-4C7F-91AC-E0528F69338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B1B446B-D1E8-42DD-BEED-8DA7E15E683B}">
  <ds:schemaRefs>
    <ds:schemaRef ds:uri="http://schemas.microsoft.com/sharepoint/v3/contenttype/forms"/>
  </ds:schemaRefs>
</ds:datastoreItem>
</file>

<file path=customXml/itemProps3.xml><?xml version="1.0" encoding="utf-8"?>
<ds:datastoreItem xmlns:ds="http://schemas.openxmlformats.org/officeDocument/2006/customXml" ds:itemID="{F9C029D5-DBC9-4C2B-8210-3AA71186A1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89</Words>
  <Application>Microsoft Office PowerPoint</Application>
  <PresentationFormat>Widescreen</PresentationFormat>
  <Paragraphs>22</Paragraphs>
  <Slides>8</Slides>
  <Notes>5</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Crop</vt:lpstr>
      <vt:lpstr>OUTLAND ADVENTURES</vt:lpstr>
      <vt:lpstr>Case Study: OUTLAND ADVENTURES  </vt:lpstr>
      <vt:lpstr>ERD</vt:lpstr>
      <vt:lpstr>REPORTS</vt:lpstr>
      <vt:lpstr>Report: EQUIPMENT SALES  </vt:lpstr>
      <vt:lpstr>REPORT:  TREK TRENDS </vt:lpstr>
      <vt:lpstr>REPORT: INVENTORY AGE  </vt:lpstr>
      <vt:lpstr>ASSUMPTIONS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Design</dc:title>
  <dc:creator/>
  <cp:lastModifiedBy/>
  <cp:revision>224</cp:revision>
  <dcterms:created xsi:type="dcterms:W3CDTF">2022-12-12T03:32:57Z</dcterms:created>
  <dcterms:modified xsi:type="dcterms:W3CDTF">2022-12-17T02:51:32Z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